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enna Wells" userId="ff581298-70f1-494d-9a1e-74e52d927622" providerId="ADAL" clId="{38FF3847-C5E5-4452-B3B1-EBA0DBA78A74}"/>
    <pc:docChg chg="undo custSel modSld">
      <pc:chgData name="Brenna Wells" userId="ff581298-70f1-494d-9a1e-74e52d927622" providerId="ADAL" clId="{38FF3847-C5E5-4452-B3B1-EBA0DBA78A74}" dt="2024-05-20T12:32:19.385" v="49"/>
      <pc:docMkLst>
        <pc:docMk/>
      </pc:docMkLst>
      <pc:sldChg chg="addSp delSp modSp mod">
        <pc:chgData name="Brenna Wells" userId="ff581298-70f1-494d-9a1e-74e52d927622" providerId="ADAL" clId="{38FF3847-C5E5-4452-B3B1-EBA0DBA78A74}" dt="2024-05-20T12:32:19.385" v="49"/>
        <pc:sldMkLst>
          <pc:docMk/>
          <pc:sldMk cId="1561975580" sldId="256"/>
        </pc:sldMkLst>
        <pc:spChg chg="add del mod">
          <ac:chgData name="Brenna Wells" userId="ff581298-70f1-494d-9a1e-74e52d927622" providerId="ADAL" clId="{38FF3847-C5E5-4452-B3B1-EBA0DBA78A74}" dt="2024-05-20T12:32:19.385" v="49"/>
          <ac:spMkLst>
            <pc:docMk/>
            <pc:sldMk cId="1561975580" sldId="256"/>
            <ac:spMk id="22" creationId="{27841C85-F590-55EE-7415-7E1037B62E53}"/>
          </ac:spMkLst>
        </pc:spChg>
        <pc:graphicFrameChg chg="modGraphic">
          <ac:chgData name="Brenna Wells" userId="ff581298-70f1-494d-9a1e-74e52d927622" providerId="ADAL" clId="{38FF3847-C5E5-4452-B3B1-EBA0DBA78A74}" dt="2024-05-20T12:31:29.274" v="45" actId="20577"/>
          <ac:graphicFrameMkLst>
            <pc:docMk/>
            <pc:sldMk cId="1561975580" sldId="256"/>
            <ac:graphicFrameMk id="38" creationId="{C3444750-2C57-F6B6-6380-CDB984ECB93D}"/>
          </ac:graphicFrameMkLst>
        </pc:graphicFrameChg>
      </pc:sldChg>
    </pc:docChg>
  </pc:docChgLst>
  <pc:docChgLst>
    <pc:chgData name="Brenna Wells" userId="ff581298-70f1-494d-9a1e-74e52d927622" providerId="ADAL" clId="{7F1515BC-00CF-421E-B8B7-A99F9B1B293A}"/>
    <pc:docChg chg="custSel modSld">
      <pc:chgData name="Brenna Wells" userId="ff581298-70f1-494d-9a1e-74e52d927622" providerId="ADAL" clId="{7F1515BC-00CF-421E-B8B7-A99F9B1B293A}" dt="2025-02-04T10:16:32.158" v="116" actId="20577"/>
      <pc:docMkLst>
        <pc:docMk/>
      </pc:docMkLst>
      <pc:sldChg chg="modSp mod">
        <pc:chgData name="Brenna Wells" userId="ff581298-70f1-494d-9a1e-74e52d927622" providerId="ADAL" clId="{7F1515BC-00CF-421E-B8B7-A99F9B1B293A}" dt="2025-02-04T10:16:32.158" v="116" actId="20577"/>
        <pc:sldMkLst>
          <pc:docMk/>
          <pc:sldMk cId="1561975580" sldId="256"/>
        </pc:sldMkLst>
        <pc:spChg chg="mod">
          <ac:chgData name="Brenna Wells" userId="ff581298-70f1-494d-9a1e-74e52d927622" providerId="ADAL" clId="{7F1515BC-00CF-421E-B8B7-A99F9B1B293A}" dt="2025-02-04T10:16:32.158" v="116" actId="20577"/>
          <ac:spMkLst>
            <pc:docMk/>
            <pc:sldMk cId="1561975580" sldId="256"/>
            <ac:spMk id="40" creationId="{A6A644AF-2003-451A-605E-68ECA1FA6B01}"/>
          </ac:spMkLst>
        </pc:spChg>
        <pc:graphicFrameChg chg="modGraphic">
          <ac:chgData name="Brenna Wells" userId="ff581298-70f1-494d-9a1e-74e52d927622" providerId="ADAL" clId="{7F1515BC-00CF-421E-B8B7-A99F9B1B293A}" dt="2025-02-04T10:16:05.507" v="85" actId="20577"/>
          <ac:graphicFrameMkLst>
            <pc:docMk/>
            <pc:sldMk cId="1561975580" sldId="256"/>
            <ac:graphicFrameMk id="38" creationId="{C3444750-2C57-F6B6-6380-CDB984ECB93D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F9A43-75A1-FCFD-F184-085AB1ED54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80F353-54DE-1413-E881-D789C0F74F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3DD9D-AFC0-B55F-3509-D2511E465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8982-F4D6-48AF-A621-F4F447E3F720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67E9A-A1CF-E717-B695-12E3A0688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6BE85-CE21-267A-A935-C675F2CA0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3D2-CE29-4877-9337-4624F499B4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093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0763F-37EC-42F7-4D78-892F6E777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45E13E-D0F3-3F9A-077E-51506574A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4CE98-B5C7-91D1-D589-42C3DE5CB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8982-F4D6-48AF-A621-F4F447E3F720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575D7-2AA4-195A-3498-2993D34B6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1C63ED-8003-8059-444F-88A34B29D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3D2-CE29-4877-9337-4624F499B4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877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6FE2C2-712B-FC1C-60FD-1B8AEA332D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601792-7FF1-982C-9055-FE1346D005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B38C4-4F6C-669B-218A-0FA386F24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8982-F4D6-48AF-A621-F4F447E3F720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58340-6A9C-E7FF-DF5D-F22301BFB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384B0-D0CB-972C-B3CC-E0FB0D7E4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3D2-CE29-4877-9337-4624F499B4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42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96B69-7140-4981-8F8E-0E3F8FACF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26DD9-B4FA-FEE4-C8C4-868E07ED4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D386A-49CA-42BD-8093-7283AB999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8982-F4D6-48AF-A621-F4F447E3F720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AF9ED-4A28-1565-BE20-168F662E5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F35B1-FB43-38CA-8B4D-F5AE605B9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3D2-CE29-4877-9337-4624F499B4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035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1D989-6E5B-98D8-38EE-95F6E99B5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F3BB2-3BDF-D4C9-3CBD-465ADC9EE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EAD52-4F96-8B0C-501C-C89335A04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8982-F4D6-48AF-A621-F4F447E3F720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55CDB-F16E-7C8D-3614-B5E090A12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9996B-394A-7BA3-98CC-E6B93BC53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3D2-CE29-4877-9337-4624F499B4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80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82859-75FC-3763-0BDA-20813C1CF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48DEC-1852-338B-C8DB-EBA806622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8255B5-4263-4479-DDB1-AFE57021BD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218F7-1983-CD39-80C1-8136F5221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8982-F4D6-48AF-A621-F4F447E3F720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D618F-77C5-F741-ACE8-3EDA61901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29A5F2-EBCC-61C4-4EA1-AB8E0F933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3D2-CE29-4877-9337-4624F499B4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532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C2F53-6FC9-B177-B6B2-57A14E1A6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C0A5F9-FBD6-6387-5E93-6F4CE4530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4E30F2-3028-EF0A-3FFB-9E158EA3C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CBDA74-BD80-06C7-5062-51B39743FD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068546-F6CD-8B6B-0EB7-839321DC04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10BD9A-F285-B9A3-179A-146DD8559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8982-F4D6-48AF-A621-F4F447E3F720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6209A9-AEA5-376D-65EA-7594C4492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BBE163-F865-61E3-92BC-0CE37AE48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3D2-CE29-4877-9337-4624F499B4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42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BEF87-0187-2F73-2FE9-1CF3C2465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96F265-39C0-0559-8D5F-1E3DE7D4C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8982-F4D6-48AF-A621-F4F447E3F720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CC4475-806F-EF1E-9CC2-097DE808D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54D681-52DD-7FF1-E5DC-16FF012FC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3D2-CE29-4877-9337-4624F499B4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512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13AD6D-CB59-E017-8E97-0D9BE719B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8982-F4D6-48AF-A621-F4F447E3F720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0D52DE-7DB4-3051-EC10-911EDD99A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CC1A83-3159-B190-EBA7-86AD43511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3D2-CE29-4877-9337-4624F499B4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600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7CA29-2251-4AAD-6AE2-6882853BF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99D00-2AC4-F410-9C22-D556B569F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3070A2-5F7F-D4CE-1141-EA367547C0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6D805-DBBC-1EDA-95C9-61596350D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8982-F4D6-48AF-A621-F4F447E3F720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6C93A4-D093-2B79-4452-62FD60038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BC7F52-1EA9-EBF0-DAB9-F139F139A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3D2-CE29-4877-9337-4624F499B4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181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B4003-E1EB-1069-11B1-306D68697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65674E-B7AC-1F35-1DE6-4655B1D341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500CA8-1F16-2508-5A07-45EE7C139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D50649-0819-7211-CE42-F5990620B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8982-F4D6-48AF-A621-F4F447E3F720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6A72A2-68E1-444D-597F-DC1405086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B19E56-3FB3-876E-1DF2-6E323855C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CF3D2-CE29-4877-9337-4624F499B4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824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40C9C6-4288-2E7A-1801-B42A14801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1FAEDB-D406-0E19-4CFE-89F253409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AA80B-BDBB-B4E2-6B2F-6CB9011913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B8982-F4D6-48AF-A621-F4F447E3F720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AF1F9-C787-67A2-4E3C-BA59980DE5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F2919-107E-7B5D-CB98-4F8B148F4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CF3D2-CE29-4877-9337-4624F499B4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14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enna.wells@dioceseofnorwich.org" TargetMode="External"/><Relationship Id="rId2" Type="http://schemas.openxmlformats.org/officeDocument/2006/relationships/hyperlink" Target="https://www.dioceseofnorwich.org/home/safeguarding/parish_support-safeguarding-safeguarding_support/parish_support-safeguarding-safeguarding_training__supportdbs_checks__recruitment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ddc.uk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EE5754E1-4A2C-2148-D6CF-5FCDE1AE63B7}"/>
              </a:ext>
            </a:extLst>
          </p:cNvPr>
          <p:cNvSpPr/>
          <p:nvPr/>
        </p:nvSpPr>
        <p:spPr>
          <a:xfrm>
            <a:off x="5313483" y="3349210"/>
            <a:ext cx="5369169" cy="314926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1F206C87-8DE8-9B6D-FD6A-98CE5C75E1B1}"/>
              </a:ext>
            </a:extLst>
          </p:cNvPr>
          <p:cNvSpPr/>
          <p:nvPr/>
        </p:nvSpPr>
        <p:spPr>
          <a:xfrm>
            <a:off x="9574823" y="2406083"/>
            <a:ext cx="2083776" cy="276999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272AD711-EDC5-A0DE-94A4-A71EAFF7C3B9}"/>
              </a:ext>
            </a:extLst>
          </p:cNvPr>
          <p:cNvSpPr/>
          <p:nvPr/>
        </p:nvSpPr>
        <p:spPr>
          <a:xfrm>
            <a:off x="9574823" y="1505122"/>
            <a:ext cx="2083776" cy="276999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A330EEBB-8B4C-C65B-7D62-0784D2D50B9F}"/>
              </a:ext>
            </a:extLst>
          </p:cNvPr>
          <p:cNvSpPr/>
          <p:nvPr/>
        </p:nvSpPr>
        <p:spPr>
          <a:xfrm>
            <a:off x="7057296" y="2195891"/>
            <a:ext cx="2013438" cy="745797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E93F4BFA-7AEE-434E-808B-9F850DB69189}"/>
              </a:ext>
            </a:extLst>
          </p:cNvPr>
          <p:cNvSpPr/>
          <p:nvPr/>
        </p:nvSpPr>
        <p:spPr>
          <a:xfrm>
            <a:off x="7044754" y="1310059"/>
            <a:ext cx="2013438" cy="745797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5AA8CF7-A434-216A-1E8A-98AB536C19AB}"/>
              </a:ext>
            </a:extLst>
          </p:cNvPr>
          <p:cNvSpPr/>
          <p:nvPr/>
        </p:nvSpPr>
        <p:spPr>
          <a:xfrm>
            <a:off x="608959" y="5790589"/>
            <a:ext cx="3559361" cy="835214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DA9179D-02B6-E307-DA6C-7F98B4AE92C5}"/>
              </a:ext>
            </a:extLst>
          </p:cNvPr>
          <p:cNvSpPr/>
          <p:nvPr/>
        </p:nvSpPr>
        <p:spPr>
          <a:xfrm>
            <a:off x="1354017" y="3629299"/>
            <a:ext cx="2179086" cy="1569660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EDCDB24-A000-B837-B1E9-850E1E0D1073}"/>
              </a:ext>
            </a:extLst>
          </p:cNvPr>
          <p:cNvSpPr/>
          <p:nvPr/>
        </p:nvSpPr>
        <p:spPr>
          <a:xfrm>
            <a:off x="304863" y="2702879"/>
            <a:ext cx="2083777" cy="646331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29F2756-CDD4-9110-C181-6CAD52998820}"/>
              </a:ext>
            </a:extLst>
          </p:cNvPr>
          <p:cNvSpPr/>
          <p:nvPr/>
        </p:nvSpPr>
        <p:spPr>
          <a:xfrm>
            <a:off x="2464840" y="2702879"/>
            <a:ext cx="2083777" cy="646331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70EDB1D-F420-00F8-F4AC-5CB227FED903}"/>
              </a:ext>
            </a:extLst>
          </p:cNvPr>
          <p:cNvSpPr/>
          <p:nvPr/>
        </p:nvSpPr>
        <p:spPr>
          <a:xfrm>
            <a:off x="1389185" y="2087037"/>
            <a:ext cx="2013438" cy="304180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CB4F953-3D43-66C9-7885-5ABD043F926C}"/>
              </a:ext>
            </a:extLst>
          </p:cNvPr>
          <p:cNvSpPr/>
          <p:nvPr/>
        </p:nvSpPr>
        <p:spPr>
          <a:xfrm>
            <a:off x="1389185" y="1310059"/>
            <a:ext cx="2013438" cy="307777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8DC4B7-142B-BC2B-5829-F67E0662745C}"/>
              </a:ext>
            </a:extLst>
          </p:cNvPr>
          <p:cNvSpPr txBox="1"/>
          <p:nvPr/>
        </p:nvSpPr>
        <p:spPr>
          <a:xfrm>
            <a:off x="452487" y="379158"/>
            <a:ext cx="4147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Setting up a DDC (Due Diligence Checking) account to complete DBS checks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EF2040-56CF-888D-5753-35823E471B80}"/>
              </a:ext>
            </a:extLst>
          </p:cNvPr>
          <p:cNvSpPr txBox="1"/>
          <p:nvPr/>
        </p:nvSpPr>
        <p:spPr>
          <a:xfrm>
            <a:off x="6760338" y="413266"/>
            <a:ext cx="48142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Who is responsible for processing &amp; payment of the DBS application?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F998CE-F81F-7A96-18C5-596716C8F8F4}"/>
              </a:ext>
            </a:extLst>
          </p:cNvPr>
          <p:cNvSpPr txBox="1"/>
          <p:nvPr/>
        </p:nvSpPr>
        <p:spPr>
          <a:xfrm>
            <a:off x="1406770" y="1294058"/>
            <a:ext cx="20134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For a Parish or Benefice?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31F173-A4DB-E197-AFDF-545F0ED0BBDA}"/>
              </a:ext>
            </a:extLst>
          </p:cNvPr>
          <p:cNvSpPr txBox="1"/>
          <p:nvPr/>
        </p:nvSpPr>
        <p:spPr>
          <a:xfrm>
            <a:off x="1371601" y="2087036"/>
            <a:ext cx="20837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Online or Paper Account?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140DD8-1CAA-04A8-EF10-CAE82AD9B9F4}"/>
              </a:ext>
            </a:extLst>
          </p:cNvPr>
          <p:cNvSpPr txBox="1"/>
          <p:nvPr/>
        </p:nvSpPr>
        <p:spPr>
          <a:xfrm>
            <a:off x="319519" y="2702879"/>
            <a:ext cx="2083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Online: quicker &amp; cheaper. </a:t>
            </a:r>
            <a:br>
              <a:rPr lang="en-GB" sz="1200" dirty="0">
                <a:solidFill>
                  <a:schemeClr val="bg1"/>
                </a:solidFill>
              </a:rPr>
            </a:br>
            <a:r>
              <a:rPr lang="en-GB" sz="1200" dirty="0">
                <a:solidFill>
                  <a:schemeClr val="bg1"/>
                </a:solidFill>
              </a:rPr>
              <a:t>ID checks are completed </a:t>
            </a:r>
            <a:br>
              <a:rPr lang="en-GB" sz="1200" dirty="0">
                <a:solidFill>
                  <a:schemeClr val="bg1"/>
                </a:solidFill>
              </a:rPr>
            </a:br>
            <a:r>
              <a:rPr lang="en-GB" sz="1200" dirty="0">
                <a:solidFill>
                  <a:schemeClr val="bg1"/>
                </a:solidFill>
              </a:rPr>
              <a:t>online.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1D4841-F9DA-8622-6F77-0F10DDCEACDF}"/>
              </a:ext>
            </a:extLst>
          </p:cNvPr>
          <p:cNvSpPr txBox="1"/>
          <p:nvPr/>
        </p:nvSpPr>
        <p:spPr>
          <a:xfrm>
            <a:off x="2464840" y="2706476"/>
            <a:ext cx="2083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Paper: applicant is responsible for sending original ID documents to DDC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660369-9F5D-A3DB-E2D6-156394C5B107}"/>
              </a:ext>
            </a:extLst>
          </p:cNvPr>
          <p:cNvSpPr txBox="1"/>
          <p:nvPr/>
        </p:nvSpPr>
        <p:spPr>
          <a:xfrm>
            <a:off x="1336933" y="3631883"/>
            <a:ext cx="2179086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Contact Brenna Wells to set up your account or amend current details.  Accounts holders should be the PSO &amp; ideally not the incumbent.  DDC will require contact details for account holders i.e. name, email &amp; telephone.</a:t>
            </a: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A3F3FA8C-C4E4-B539-C6EA-A06135D46E4D}"/>
              </a:ext>
            </a:extLst>
          </p:cNvPr>
          <p:cNvSpPr/>
          <p:nvPr/>
        </p:nvSpPr>
        <p:spPr>
          <a:xfrm>
            <a:off x="2294791" y="1732085"/>
            <a:ext cx="202223" cy="2227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A60A13A7-F259-0550-3130-59BC72D84DE1}"/>
              </a:ext>
            </a:extLst>
          </p:cNvPr>
          <p:cNvSpPr/>
          <p:nvPr/>
        </p:nvSpPr>
        <p:spPr>
          <a:xfrm>
            <a:off x="1857080" y="2465488"/>
            <a:ext cx="62633" cy="1494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02F015B1-36FC-D74B-7CDE-84394D3DE823}"/>
              </a:ext>
            </a:extLst>
          </p:cNvPr>
          <p:cNvSpPr/>
          <p:nvPr/>
        </p:nvSpPr>
        <p:spPr>
          <a:xfrm>
            <a:off x="3029388" y="2466117"/>
            <a:ext cx="62633" cy="1494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AAE35FEC-EC54-3424-9852-724D93C558FE}"/>
              </a:ext>
            </a:extLst>
          </p:cNvPr>
          <p:cNvSpPr/>
          <p:nvPr/>
        </p:nvSpPr>
        <p:spPr>
          <a:xfrm>
            <a:off x="2294791" y="3376090"/>
            <a:ext cx="202223" cy="2227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2D6518A-5A9F-4EC8-F0C5-086823CE4E3A}"/>
              </a:ext>
            </a:extLst>
          </p:cNvPr>
          <p:cNvSpPr txBox="1"/>
          <p:nvPr/>
        </p:nvSpPr>
        <p:spPr>
          <a:xfrm>
            <a:off x="504605" y="5421257"/>
            <a:ext cx="3817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Who needs a check and at what level?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7841C85-F590-55EE-7415-7E1037B62E53}"/>
              </a:ext>
            </a:extLst>
          </p:cNvPr>
          <p:cNvSpPr txBox="1"/>
          <p:nvPr/>
        </p:nvSpPr>
        <p:spPr>
          <a:xfrm>
            <a:off x="608959" y="5790589"/>
            <a:ext cx="3559361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Please refer to Safer Recruitment &amp; other important guidance here: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DBS checks &amp; recruitment — Diocese of Norwich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6F25021-6688-832B-A291-49BFD719F5C7}"/>
              </a:ext>
            </a:extLst>
          </p:cNvPr>
          <p:cNvSpPr txBox="1"/>
          <p:nvPr/>
        </p:nvSpPr>
        <p:spPr>
          <a:xfrm>
            <a:off x="7008122" y="1293997"/>
            <a:ext cx="2083776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For the Incumbent</a:t>
            </a:r>
          </a:p>
          <a:p>
            <a:pPr algn="ctr"/>
            <a:r>
              <a:rPr lang="en-GB" sz="1050" dirty="0">
                <a:solidFill>
                  <a:schemeClr val="bg1"/>
                </a:solidFill>
              </a:rPr>
              <a:t>Inc: LLMs, Licensed Lay Workers, Churchwardens, Clergy with PTO, HCAs, APAs, AWAs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06743D3-976B-88AA-585C-E64A70ADBD78}"/>
              </a:ext>
            </a:extLst>
          </p:cNvPr>
          <p:cNvSpPr txBox="1"/>
          <p:nvPr/>
        </p:nvSpPr>
        <p:spPr>
          <a:xfrm>
            <a:off x="9574823" y="1497965"/>
            <a:ext cx="208377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Bishop’s House – Brenna Wells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D60FB29-4C43-6DE5-4C60-374E53DC2300}"/>
              </a:ext>
            </a:extLst>
          </p:cNvPr>
          <p:cNvSpPr txBox="1"/>
          <p:nvPr/>
        </p:nvSpPr>
        <p:spPr>
          <a:xfrm>
            <a:off x="7057297" y="2395123"/>
            <a:ext cx="20134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For all other roles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2180FB2-502F-4CEF-C34E-C0A9C873E307}"/>
              </a:ext>
            </a:extLst>
          </p:cNvPr>
          <p:cNvSpPr txBox="1"/>
          <p:nvPr/>
        </p:nvSpPr>
        <p:spPr>
          <a:xfrm>
            <a:off x="9583614" y="2406083"/>
            <a:ext cx="208377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Parish or Benefice</a:t>
            </a:r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9892BC51-F4DA-965B-34CB-A28243E2B0D5}"/>
              </a:ext>
            </a:extLst>
          </p:cNvPr>
          <p:cNvSpPr/>
          <p:nvPr/>
        </p:nvSpPr>
        <p:spPr>
          <a:xfrm>
            <a:off x="9190893" y="2468639"/>
            <a:ext cx="272562" cy="200299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BF1622F5-9567-1CE6-698D-F81C6F7739FC}"/>
              </a:ext>
            </a:extLst>
          </p:cNvPr>
          <p:cNvSpPr/>
          <p:nvPr/>
        </p:nvSpPr>
        <p:spPr>
          <a:xfrm>
            <a:off x="9167448" y="1574832"/>
            <a:ext cx="272562" cy="200299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E5C5639-2FA5-741C-6ABE-88C1F5FD9132}"/>
              </a:ext>
            </a:extLst>
          </p:cNvPr>
          <p:cNvGrpSpPr/>
          <p:nvPr/>
        </p:nvGrpSpPr>
        <p:grpSpPr>
          <a:xfrm>
            <a:off x="4034727" y="750763"/>
            <a:ext cx="2936631" cy="2062716"/>
            <a:chOff x="4800599" y="3727874"/>
            <a:chExt cx="2936631" cy="2062716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EF2D1411-F234-C143-F12B-F958B68B41A6}"/>
                </a:ext>
              </a:extLst>
            </p:cNvPr>
            <p:cNvSpPr/>
            <p:nvPr/>
          </p:nvSpPr>
          <p:spPr>
            <a:xfrm>
              <a:off x="5011613" y="3727874"/>
              <a:ext cx="2514602" cy="206271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C489784-E641-BFF3-55BB-19407FFDD214}"/>
                </a:ext>
              </a:extLst>
            </p:cNvPr>
            <p:cNvSpPr txBox="1"/>
            <p:nvPr/>
          </p:nvSpPr>
          <p:spPr>
            <a:xfrm>
              <a:off x="4800599" y="3938952"/>
              <a:ext cx="2936631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Contacts</a:t>
              </a:r>
            </a:p>
            <a:p>
              <a:pPr algn="ctr"/>
              <a:r>
                <a:rPr lang="en-GB" sz="1200" dirty="0"/>
                <a:t>Brenna Wells</a:t>
              </a:r>
            </a:p>
            <a:p>
              <a:pPr algn="ctr"/>
              <a:r>
                <a:rPr lang="en-GB" sz="1200" dirty="0"/>
                <a:t>Safeguarding Administrator</a:t>
              </a:r>
            </a:p>
            <a:p>
              <a:pPr algn="ctr"/>
              <a:r>
                <a:rPr lang="en-GB" sz="1200" dirty="0"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brenna.wells@dioceseofnorwich.org</a:t>
              </a:r>
              <a:endParaRPr lang="en-GB" sz="1200" dirty="0"/>
            </a:p>
            <a:p>
              <a:pPr algn="ctr"/>
              <a:endParaRPr lang="en-GB" sz="1200" dirty="0"/>
            </a:p>
            <a:p>
              <a:pPr algn="ctr"/>
              <a:r>
                <a:rPr lang="en-GB" sz="1200" dirty="0"/>
                <a:t>DDC Ltd</a:t>
              </a:r>
            </a:p>
            <a:p>
              <a:pPr algn="ctr"/>
              <a:r>
                <a:rPr lang="en-GB" sz="1200" dirty="0"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www.ddc.uk.net</a:t>
              </a:r>
              <a:endParaRPr lang="en-GB" sz="1200" dirty="0"/>
            </a:p>
            <a:p>
              <a:pPr algn="ctr"/>
              <a:r>
                <a:rPr lang="en-GB" sz="1200" dirty="0"/>
                <a:t>Tel: 0845 6443298</a:t>
              </a:r>
            </a:p>
          </p:txBody>
        </p:sp>
      </p:grpSp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C3444750-2C57-F6B6-6380-CDB984ECB9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552953"/>
              </p:ext>
            </p:extLst>
          </p:nvPr>
        </p:nvGraphicFramePr>
        <p:xfrm>
          <a:off x="5680214" y="3435873"/>
          <a:ext cx="4392336" cy="2741338"/>
        </p:xfrm>
        <a:graphic>
          <a:graphicData uri="http://schemas.openxmlformats.org/drawingml/2006/table">
            <a:tbl>
              <a:tblPr/>
              <a:tblGrid>
                <a:gridCol w="2469985">
                  <a:extLst>
                    <a:ext uri="{9D8B030D-6E8A-4147-A177-3AD203B41FA5}">
                      <a16:colId xmlns:a16="http://schemas.microsoft.com/office/drawing/2014/main" val="2007001956"/>
                    </a:ext>
                  </a:extLst>
                </a:gridCol>
                <a:gridCol w="534111">
                  <a:extLst>
                    <a:ext uri="{9D8B030D-6E8A-4147-A177-3AD203B41FA5}">
                      <a16:colId xmlns:a16="http://schemas.microsoft.com/office/drawing/2014/main" val="3655316004"/>
                    </a:ext>
                  </a:extLst>
                </a:gridCol>
                <a:gridCol w="540873">
                  <a:extLst>
                    <a:ext uri="{9D8B030D-6E8A-4147-A177-3AD203B41FA5}">
                      <a16:colId xmlns:a16="http://schemas.microsoft.com/office/drawing/2014/main" val="2245146448"/>
                    </a:ext>
                  </a:extLst>
                </a:gridCol>
                <a:gridCol w="847367">
                  <a:extLst>
                    <a:ext uri="{9D8B030D-6E8A-4147-A177-3AD203B41FA5}">
                      <a16:colId xmlns:a16="http://schemas.microsoft.com/office/drawing/2014/main" val="3460000099"/>
                    </a:ext>
                  </a:extLst>
                </a:gridCol>
              </a:tblGrid>
              <a:tr h="62659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Service and Disclosure Type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DDC Fees (ex. VAT)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DBS Fee (VAT exempt)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  <a:b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(inc. VAT where applicable)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5342027"/>
                  </a:ext>
                </a:extLst>
              </a:tr>
              <a:tr h="289603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ONLINE ACCOUNT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3634651"/>
                  </a:ext>
                </a:extLst>
              </a:tr>
              <a:tr h="17551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Basic DBS Disclosure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£12.00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£21.50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£35.90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8459267"/>
                  </a:ext>
                </a:extLst>
              </a:tr>
              <a:tr h="17551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Standard DBS Disclosure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£12.00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£21.50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£35.90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4743696"/>
                  </a:ext>
                </a:extLst>
              </a:tr>
              <a:tr h="17551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Enhanced DBS Disclosure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£12.00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£49.50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£63.90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3287280"/>
                  </a:ext>
                </a:extLst>
              </a:tr>
              <a:tr h="17551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Volunteer DBS Disclosure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£12.00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Free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£14.40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3346257"/>
                  </a:ext>
                </a:extLst>
              </a:tr>
              <a:tr h="175517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900270"/>
                  </a:ext>
                </a:extLst>
              </a:tr>
              <a:tr h="17551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PAPER ACCOUNT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289715"/>
                  </a:ext>
                </a:extLst>
              </a:tr>
              <a:tr h="17551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Basic DBS Disclosure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£20.00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£21.50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£45.50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1696996"/>
                  </a:ext>
                </a:extLst>
              </a:tr>
              <a:tr h="17551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Standard DBS Disclosure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£20.00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£21.50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£45.50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9821355"/>
                  </a:ext>
                </a:extLst>
              </a:tr>
              <a:tr h="17551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Enhanced DBS Disclosure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£20.00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£49.50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£63.90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4185754"/>
                  </a:ext>
                </a:extLst>
              </a:tr>
              <a:tr h="17551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Volunteer DBS Disclosure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£20.00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Free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£24.00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9015042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A6A644AF-2003-451A-605E-68ECA1FA6B01}"/>
              </a:ext>
            </a:extLst>
          </p:cNvPr>
          <p:cNvSpPr txBox="1"/>
          <p:nvPr/>
        </p:nvSpPr>
        <p:spPr>
          <a:xfrm>
            <a:off x="8603925" y="6267643"/>
            <a:ext cx="25146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</a:rPr>
              <a:t>Correct as at February 2025</a:t>
            </a:r>
          </a:p>
        </p:txBody>
      </p:sp>
    </p:spTree>
    <p:extLst>
      <p:ext uri="{BB962C8B-B14F-4D97-AF65-F5344CB8AC3E}">
        <p14:creationId xmlns:p14="http://schemas.microsoft.com/office/powerpoint/2010/main" val="1561975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8209b07-9771-496c-9224-516c97717eba" xsi:nil="true"/>
    <lcf76f155ced4ddcb4097134ff3c332f xmlns="a29641cd-c1f6-4317-ac7e-df5c9a7f355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2027F91D7B094E9CE786568E5212EA" ma:contentTypeVersion="18" ma:contentTypeDescription="Create a new document." ma:contentTypeScope="" ma:versionID="a99fab43f382556bae8c1d0e87f79eac">
  <xsd:schema xmlns:xsd="http://www.w3.org/2001/XMLSchema" xmlns:xs="http://www.w3.org/2001/XMLSchema" xmlns:p="http://schemas.microsoft.com/office/2006/metadata/properties" xmlns:ns2="a8209b07-9771-496c-9224-516c97717eba" xmlns:ns3="a29641cd-c1f6-4317-ac7e-df5c9a7f3555" targetNamespace="http://schemas.microsoft.com/office/2006/metadata/properties" ma:root="true" ma:fieldsID="3bce36ef51131fd217cfef9936ef5b51" ns2:_="" ns3:_="">
    <xsd:import namespace="a8209b07-9771-496c-9224-516c97717eba"/>
    <xsd:import namespace="a29641cd-c1f6-4317-ac7e-df5c9a7f355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209b07-9771-496c-9224-516c97717eb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be74008-e117-410d-b61c-38b9a9aa7ade}" ma:internalName="TaxCatchAll" ma:showField="CatchAllData" ma:web="a8209b07-9771-496c-9224-516c97717e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9641cd-c1f6-4317-ac7e-df5c9a7f35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4906955-fe14-4352-b4ae-49b71dbb1c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2A3E7E-6625-4338-BD5B-87F9615EC9AC}">
  <ds:schemaRefs>
    <ds:schemaRef ds:uri="http://schemas.microsoft.com/office/2006/metadata/properties"/>
    <ds:schemaRef ds:uri="http://schemas.microsoft.com/office/infopath/2007/PartnerControls"/>
    <ds:schemaRef ds:uri="a8209b07-9771-496c-9224-516c97717eba"/>
    <ds:schemaRef ds:uri="a29641cd-c1f6-4317-ac7e-df5c9a7f3555"/>
  </ds:schemaRefs>
</ds:datastoreItem>
</file>

<file path=customXml/itemProps2.xml><?xml version="1.0" encoding="utf-8"?>
<ds:datastoreItem xmlns:ds="http://schemas.openxmlformats.org/officeDocument/2006/customXml" ds:itemID="{CBCA2323-073E-48D4-ADA9-717EB93CA1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00B454-3040-4685-8501-92CEB5EF03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209b07-9771-496c-9224-516c97717eba"/>
    <ds:schemaRef ds:uri="a29641cd-c1f6-4317-ac7e-df5c9a7f35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298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Brenna Wells</dc:creator>
  <cp:lastModifiedBy>Brenna Wells</cp:lastModifiedBy>
  <cp:revision>1</cp:revision>
  <dcterms:created xsi:type="dcterms:W3CDTF">2023-10-04T12:51:43Z</dcterms:created>
  <dcterms:modified xsi:type="dcterms:W3CDTF">2025-02-04T10:16:40Z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0x010100132027F91D7B094E9CE786568E5212EA</vt:lpwstr>
  </property>
  <property fmtid="{D5CDD505-2E9C-101B-9397-08002B2CF9AE}" pid="3" name="MediaServiceImageTags">
    <vt:lpwstr/>
  </property>
</Properties>
</file>